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3" r:id="rId8"/>
    <p:sldId id="267" r:id="rId9"/>
    <p:sldId id="262" r:id="rId10"/>
    <p:sldId id="266" r:id="rId11"/>
    <p:sldId id="264"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D519A02-0091-426D-990F-CD22CCF1C35A}" type="datetimeFigureOut">
              <a:rPr lang="en-US" smtClean="0"/>
              <a:t>4/26/2022</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765770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519A02-0091-426D-990F-CD22CCF1C35A}" type="datetimeFigureOut">
              <a:rPr lang="en-US" smtClean="0"/>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697508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D519A02-0091-426D-990F-CD22CCF1C35A}" type="datetimeFigureOut">
              <a:rPr lang="en-US" smtClean="0"/>
              <a:t>4/26/2022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2941402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D519A02-0091-426D-990F-CD22CCF1C35A}" type="datetimeFigureOut">
              <a:rPr lang="en-US" smtClean="0"/>
              <a:t>4/26/2022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0E294A64-F759-48BC-939C-36EACE58E335}"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35922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D519A02-0091-426D-990F-CD22CCF1C35A}" type="datetimeFigureOut">
              <a:rPr lang="en-US" smtClean="0"/>
              <a:t>4/26/2022</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3939799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D519A02-0091-426D-990F-CD22CCF1C35A}" type="datetimeFigureOut">
              <a:rPr lang="en-US" smtClean="0"/>
              <a:t>4/26/2022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277828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D519A02-0091-426D-990F-CD22CCF1C35A}" type="datetimeFigureOut">
              <a:rPr lang="en-US" smtClean="0"/>
              <a:t>4/26/2022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125409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519A02-0091-426D-990F-CD22CCF1C35A}" type="datetimeFigureOut">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3099763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D519A02-0091-426D-990F-CD22CCF1C35A}" type="datetimeFigureOut">
              <a:rPr lang="en-US" smtClean="0"/>
              <a:t>4/26/2022</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1642561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519A02-0091-426D-990F-CD22CCF1C35A}" type="datetimeFigureOut">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768991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D519A02-0091-426D-990F-CD22CCF1C35A}" type="datetimeFigureOut">
              <a:rPr lang="en-US" smtClean="0"/>
              <a:t>4/26/2022</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720598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519A02-0091-426D-990F-CD22CCF1C35A}" type="datetimeFigureOut">
              <a:rPr lang="en-US" smtClean="0"/>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179464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519A02-0091-426D-990F-CD22CCF1C35A}" type="datetimeFigureOut">
              <a:rPr lang="en-US" smtClean="0"/>
              <a:t>4/26/2022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296861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519A02-0091-426D-990F-CD22CCF1C35A}" type="datetimeFigureOut">
              <a:rPr lang="en-US" smtClean="0"/>
              <a:t>4/26/2022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4104797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519A02-0091-426D-990F-CD22CCF1C35A}" type="datetimeFigureOut">
              <a:rPr lang="en-US" smtClean="0"/>
              <a:t>4/26/2022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319415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519A02-0091-426D-990F-CD22CCF1C35A}" type="datetimeFigureOut">
              <a:rPr lang="en-US" smtClean="0"/>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382296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519A02-0091-426D-990F-CD22CCF1C35A}" type="datetimeFigureOut">
              <a:rPr lang="en-US" smtClean="0"/>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94A64-F759-48BC-939C-36EACE58E335}" type="slidenum">
              <a:rPr lang="en-US" smtClean="0"/>
              <a:t>‹#›</a:t>
            </a:fld>
            <a:endParaRPr lang="en-US"/>
          </a:p>
        </p:txBody>
      </p:sp>
    </p:spTree>
    <p:extLst>
      <p:ext uri="{BB962C8B-B14F-4D97-AF65-F5344CB8AC3E}">
        <p14:creationId xmlns:p14="http://schemas.microsoft.com/office/powerpoint/2010/main" val="782766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D519A02-0091-426D-990F-CD22CCF1C35A}" type="datetimeFigureOut">
              <a:rPr lang="en-US" smtClean="0"/>
              <a:t>4/26/2022</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E294A64-F759-48BC-939C-36EACE58E335}" type="slidenum">
              <a:rPr lang="en-US" smtClean="0"/>
              <a:t>‹#›</a:t>
            </a:fld>
            <a:endParaRPr lang="en-US"/>
          </a:p>
        </p:txBody>
      </p:sp>
    </p:spTree>
    <p:extLst>
      <p:ext uri="{BB962C8B-B14F-4D97-AF65-F5344CB8AC3E}">
        <p14:creationId xmlns:p14="http://schemas.microsoft.com/office/powerpoint/2010/main" val="83714524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0263472-B125-45CE-B04F-DD4A696B32F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289300" y="1117600"/>
            <a:ext cx="8305800" cy="2857500"/>
          </a:xfrm>
        </p:spPr>
      </p:pic>
    </p:spTree>
    <p:extLst>
      <p:ext uri="{BB962C8B-B14F-4D97-AF65-F5344CB8AC3E}">
        <p14:creationId xmlns:p14="http://schemas.microsoft.com/office/powerpoint/2010/main" val="372150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0FFD-9E46-4BAC-BB47-EFC8CEF51140}"/>
              </a:ext>
            </a:extLst>
          </p:cNvPr>
          <p:cNvSpPr>
            <a:spLocks noGrp="1"/>
          </p:cNvSpPr>
          <p:nvPr>
            <p:ph type="title"/>
          </p:nvPr>
        </p:nvSpPr>
        <p:spPr>
          <a:xfrm>
            <a:off x="2514600" y="764373"/>
            <a:ext cx="8991600" cy="1293028"/>
          </a:xfrm>
        </p:spPr>
        <p:txBody>
          <a:bodyPr>
            <a:normAutofit fontScale="90000"/>
          </a:bodyPr>
          <a:lstStyle/>
          <a:p>
            <a:r>
              <a:rPr lang="en-US" b="1" dirty="0"/>
              <a:t>We must not harm her.                     We are the people of the oceans</a:t>
            </a:r>
            <a:r>
              <a:rPr lang="en-US" dirty="0"/>
              <a:t>.</a:t>
            </a:r>
          </a:p>
        </p:txBody>
      </p:sp>
      <p:pic>
        <p:nvPicPr>
          <p:cNvPr id="4" name="Content Placeholder 3">
            <a:extLst>
              <a:ext uri="{FF2B5EF4-FFF2-40B4-BE49-F238E27FC236}">
                <a16:creationId xmlns:a16="http://schemas.microsoft.com/office/drawing/2014/main" id="{4BBC259B-11D3-499C-90B9-13F41375B99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6100" y="2193925"/>
            <a:ext cx="9370099" cy="4257675"/>
          </a:xfrm>
          <a:prstGeom prst="rect">
            <a:avLst/>
          </a:prstGeom>
          <a:noFill/>
          <a:ln>
            <a:noFill/>
          </a:ln>
        </p:spPr>
      </p:pic>
    </p:spTree>
    <p:extLst>
      <p:ext uri="{BB962C8B-B14F-4D97-AF65-F5344CB8AC3E}">
        <p14:creationId xmlns:p14="http://schemas.microsoft.com/office/powerpoint/2010/main" val="315549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2271F1-B5BF-4BC9-B298-3B3B746F3712}"/>
              </a:ext>
            </a:extLst>
          </p:cNvPr>
          <p:cNvSpPr>
            <a:spLocks noGrp="1"/>
          </p:cNvSpPr>
          <p:nvPr>
            <p:ph type="title"/>
          </p:nvPr>
        </p:nvSpPr>
        <p:spPr>
          <a:xfrm>
            <a:off x="2730500" y="639315"/>
            <a:ext cx="8775700" cy="1418085"/>
          </a:xfrm>
        </p:spPr>
        <p:txBody>
          <a:bodyPr>
            <a:normAutofit fontScale="90000"/>
          </a:bodyPr>
          <a:lstStyle/>
          <a:p>
            <a:r>
              <a:rPr lang="en-US" dirty="0"/>
              <a:t>Our own integrity and future is at stake if we do not stand and defend our land.</a:t>
            </a:r>
          </a:p>
        </p:txBody>
      </p:sp>
      <p:sp>
        <p:nvSpPr>
          <p:cNvPr id="5" name="Text Placeholder 4">
            <a:extLst>
              <a:ext uri="{FF2B5EF4-FFF2-40B4-BE49-F238E27FC236}">
                <a16:creationId xmlns:a16="http://schemas.microsoft.com/office/drawing/2014/main" id="{9B3745FC-6B39-4006-B7AD-F0B145CDCECD}"/>
              </a:ext>
            </a:extLst>
          </p:cNvPr>
          <p:cNvSpPr>
            <a:spLocks noGrp="1"/>
          </p:cNvSpPr>
          <p:nvPr>
            <p:ph type="body" idx="1"/>
          </p:nvPr>
        </p:nvSpPr>
        <p:spPr/>
        <p:txBody>
          <a:bodyPr>
            <a:normAutofit lnSpcReduction="10000"/>
          </a:bodyPr>
          <a:lstStyle/>
          <a:p>
            <a:r>
              <a:rPr lang="en-US" dirty="0"/>
              <a:t>Sigatoka Defenders</a:t>
            </a:r>
          </a:p>
        </p:txBody>
      </p:sp>
      <p:pic>
        <p:nvPicPr>
          <p:cNvPr id="9" name="Content Placeholder 8">
            <a:extLst>
              <a:ext uri="{FF2B5EF4-FFF2-40B4-BE49-F238E27FC236}">
                <a16:creationId xmlns:a16="http://schemas.microsoft.com/office/drawing/2014/main" id="{994E4D84-9825-4CF4-AB60-5CE9CFEBEB00}"/>
              </a:ext>
            </a:extLst>
          </p:cNvPr>
          <p:cNvPicPr>
            <a:picLocks noGrp="1" noChangeAspect="1"/>
          </p:cNvPicPr>
          <p:nvPr>
            <p:ph sz="half" idx="2"/>
          </p:nvPr>
        </p:nvPicPr>
        <p:blipFill>
          <a:blip r:embed="rId2"/>
          <a:stretch>
            <a:fillRect/>
          </a:stretch>
        </p:blipFill>
        <p:spPr>
          <a:xfrm>
            <a:off x="685800" y="3254644"/>
            <a:ext cx="5311775" cy="2964041"/>
          </a:xfrm>
          <a:prstGeom prst="rect">
            <a:avLst/>
          </a:prstGeom>
        </p:spPr>
      </p:pic>
      <p:sp>
        <p:nvSpPr>
          <p:cNvPr id="7" name="Text Placeholder 6">
            <a:extLst>
              <a:ext uri="{FF2B5EF4-FFF2-40B4-BE49-F238E27FC236}">
                <a16:creationId xmlns:a16="http://schemas.microsoft.com/office/drawing/2014/main" id="{945709FC-1072-499C-8C3B-D49AF741AE59}"/>
              </a:ext>
            </a:extLst>
          </p:cNvPr>
          <p:cNvSpPr>
            <a:spLocks noGrp="1"/>
          </p:cNvSpPr>
          <p:nvPr>
            <p:ph type="body" sz="quarter" idx="3"/>
          </p:nvPr>
        </p:nvSpPr>
        <p:spPr/>
        <p:txBody>
          <a:bodyPr>
            <a:normAutofit lnSpcReduction="10000"/>
          </a:bodyPr>
          <a:lstStyle/>
          <a:p>
            <a:r>
              <a:rPr lang="en-US" dirty="0"/>
              <a:t>Children of Votua in Ba speaking up.</a:t>
            </a:r>
          </a:p>
        </p:txBody>
      </p:sp>
      <p:pic>
        <p:nvPicPr>
          <p:cNvPr id="10" name="Content Placeholder 9">
            <a:extLst>
              <a:ext uri="{FF2B5EF4-FFF2-40B4-BE49-F238E27FC236}">
                <a16:creationId xmlns:a16="http://schemas.microsoft.com/office/drawing/2014/main" id="{2EAAF617-2C5A-4FFB-B81E-DD5F882286B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90310" y="3132138"/>
            <a:ext cx="5311774" cy="3086100"/>
          </a:xfrm>
          <a:prstGeom prst="rect">
            <a:avLst/>
          </a:prstGeom>
        </p:spPr>
      </p:pic>
    </p:spTree>
    <p:extLst>
      <p:ext uri="{BB962C8B-B14F-4D97-AF65-F5344CB8AC3E}">
        <p14:creationId xmlns:p14="http://schemas.microsoft.com/office/powerpoint/2010/main" val="346223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CAF40-4A61-4AD3-9F63-5C7B1765E879}"/>
              </a:ext>
            </a:extLst>
          </p:cNvPr>
          <p:cNvSpPr>
            <a:spLocks noGrp="1"/>
          </p:cNvSpPr>
          <p:nvPr>
            <p:ph type="title"/>
          </p:nvPr>
        </p:nvSpPr>
        <p:spPr>
          <a:xfrm>
            <a:off x="2107769" y="764373"/>
            <a:ext cx="9398431" cy="1293028"/>
          </a:xfrm>
        </p:spPr>
        <p:txBody>
          <a:bodyPr/>
          <a:lstStyle/>
          <a:p>
            <a:r>
              <a:rPr lang="en-US" dirty="0"/>
              <a:t>It is our duty to protect all life </a:t>
            </a:r>
          </a:p>
        </p:txBody>
      </p:sp>
      <p:pic>
        <p:nvPicPr>
          <p:cNvPr id="4" name="Content Placeholder 3">
            <a:extLst>
              <a:ext uri="{FF2B5EF4-FFF2-40B4-BE49-F238E27FC236}">
                <a16:creationId xmlns:a16="http://schemas.microsoft.com/office/drawing/2014/main" id="{15087CB9-E17E-41AD-B31A-709C8087C84A}"/>
              </a:ext>
            </a:extLst>
          </p:cNvPr>
          <p:cNvPicPr>
            <a:picLocks noGrp="1" noChangeAspect="1"/>
          </p:cNvPicPr>
          <p:nvPr>
            <p:ph idx="1"/>
          </p:nvPr>
        </p:nvPicPr>
        <p:blipFill>
          <a:blip r:embed="rId2"/>
          <a:stretch>
            <a:fillRect/>
          </a:stretch>
        </p:blipFill>
        <p:spPr>
          <a:xfrm>
            <a:off x="2518832" y="2057401"/>
            <a:ext cx="8841425" cy="4160837"/>
          </a:xfrm>
          <a:prstGeom prst="rect">
            <a:avLst/>
          </a:prstGeom>
        </p:spPr>
      </p:pic>
    </p:spTree>
    <p:extLst>
      <p:ext uri="{BB962C8B-B14F-4D97-AF65-F5344CB8AC3E}">
        <p14:creationId xmlns:p14="http://schemas.microsoft.com/office/powerpoint/2010/main" val="2684812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E66A5-3709-4D80-83B7-998C569A83C0}"/>
              </a:ext>
            </a:extLst>
          </p:cNvPr>
          <p:cNvSpPr>
            <a:spLocks noGrp="1"/>
          </p:cNvSpPr>
          <p:nvPr>
            <p:ph type="title"/>
          </p:nvPr>
        </p:nvSpPr>
        <p:spPr/>
        <p:txBody>
          <a:bodyPr/>
          <a:lstStyle/>
          <a:p>
            <a:r>
              <a:rPr lang="en-US" b="1" dirty="0"/>
              <a:t>Environmental Justice</a:t>
            </a:r>
          </a:p>
        </p:txBody>
      </p:sp>
      <p:sp>
        <p:nvSpPr>
          <p:cNvPr id="3" name="Content Placeholder 2">
            <a:extLst>
              <a:ext uri="{FF2B5EF4-FFF2-40B4-BE49-F238E27FC236}">
                <a16:creationId xmlns:a16="http://schemas.microsoft.com/office/drawing/2014/main" id="{A34AE3ED-7AEF-4E40-82B8-7D057B787AC3}"/>
              </a:ext>
            </a:extLst>
          </p:cNvPr>
          <p:cNvSpPr>
            <a:spLocks noGrp="1"/>
          </p:cNvSpPr>
          <p:nvPr>
            <p:ph idx="1"/>
          </p:nvPr>
        </p:nvSpPr>
        <p:spPr/>
        <p:txBody>
          <a:bodyPr/>
          <a:lstStyle/>
          <a:p>
            <a:pPr marL="0" indent="0">
              <a:buNone/>
            </a:pPr>
            <a:r>
              <a:rPr lang="en-US" b="1" dirty="0"/>
              <a:t>Our environment and the whole of Creation has as much right to live freely and happily and for them to be as they are intended to be.</a:t>
            </a:r>
          </a:p>
          <a:p>
            <a:pPr marL="0" indent="0">
              <a:buNone/>
            </a:pPr>
            <a:endParaRPr lang="en-US" b="1" dirty="0"/>
          </a:p>
          <a:p>
            <a:pPr marL="0" indent="0">
              <a:buNone/>
            </a:pPr>
            <a:r>
              <a:rPr lang="en-US" b="1" dirty="0"/>
              <a:t>Their Role and Responsibility towards Life and Well being on Earth is vital which without we cannot survive.</a:t>
            </a:r>
          </a:p>
          <a:p>
            <a:pPr marL="0" indent="0">
              <a:buNone/>
            </a:pPr>
            <a:endParaRPr lang="en-US" b="1" dirty="0"/>
          </a:p>
          <a:p>
            <a:pPr marL="0" indent="0">
              <a:buNone/>
            </a:pPr>
            <a:r>
              <a:rPr lang="en-US" b="1" dirty="0"/>
              <a:t>Therefore, we must treat and use our Natural Resources with due Care, Respect and diligence as their Capacity and Capabilities to cope with Stress and Abuse is limited just as we Humans do.</a:t>
            </a:r>
          </a:p>
          <a:p>
            <a:pPr marL="0" indent="0">
              <a:buNone/>
            </a:pPr>
            <a:endParaRPr lang="en-US" dirty="0"/>
          </a:p>
        </p:txBody>
      </p:sp>
    </p:spTree>
    <p:extLst>
      <p:ext uri="{BB962C8B-B14F-4D97-AF65-F5344CB8AC3E}">
        <p14:creationId xmlns:p14="http://schemas.microsoft.com/office/powerpoint/2010/main" val="2187142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27E26-B31B-4F91-ADE9-01EEC310F390}"/>
              </a:ext>
            </a:extLst>
          </p:cNvPr>
          <p:cNvSpPr>
            <a:spLocks noGrp="1"/>
          </p:cNvSpPr>
          <p:nvPr>
            <p:ph type="title"/>
          </p:nvPr>
        </p:nvSpPr>
        <p:spPr/>
        <p:txBody>
          <a:bodyPr/>
          <a:lstStyle/>
          <a:p>
            <a:r>
              <a:rPr lang="en-US" dirty="0"/>
              <a:t>Black sand mining in Fiji.</a:t>
            </a:r>
            <a:br>
              <a:rPr lang="en-US" dirty="0"/>
            </a:br>
            <a:r>
              <a:rPr lang="en-US" dirty="0"/>
              <a:t>Votua,foreshore, ba – Fiji.</a:t>
            </a:r>
          </a:p>
        </p:txBody>
      </p:sp>
      <p:pic>
        <p:nvPicPr>
          <p:cNvPr id="4" name="Content Placeholder 3">
            <a:extLst>
              <a:ext uri="{FF2B5EF4-FFF2-40B4-BE49-F238E27FC236}">
                <a16:creationId xmlns:a16="http://schemas.microsoft.com/office/drawing/2014/main" id="{78DA6F6D-1219-4C44-83CC-642E200CB42E}"/>
              </a:ext>
            </a:extLst>
          </p:cNvPr>
          <p:cNvPicPr>
            <a:picLocks noGrp="1" noChangeAspect="1"/>
          </p:cNvPicPr>
          <p:nvPr>
            <p:ph idx="1"/>
          </p:nvPr>
        </p:nvPicPr>
        <p:blipFill>
          <a:blip r:embed="rId2"/>
          <a:stretch>
            <a:fillRect/>
          </a:stretch>
        </p:blipFill>
        <p:spPr>
          <a:xfrm>
            <a:off x="3047736" y="2057401"/>
            <a:ext cx="7696464" cy="3863329"/>
          </a:xfrm>
          <a:prstGeom prst="rect">
            <a:avLst/>
          </a:prstGeom>
        </p:spPr>
      </p:pic>
    </p:spTree>
    <p:extLst>
      <p:ext uri="{BB962C8B-B14F-4D97-AF65-F5344CB8AC3E}">
        <p14:creationId xmlns:p14="http://schemas.microsoft.com/office/powerpoint/2010/main" val="329374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F2BFC5-5C13-4494-9312-5307470D47B6}"/>
              </a:ext>
            </a:extLst>
          </p:cNvPr>
          <p:cNvSpPr>
            <a:spLocks noGrp="1"/>
          </p:cNvSpPr>
          <p:nvPr>
            <p:ph type="title"/>
          </p:nvPr>
        </p:nvSpPr>
        <p:spPr>
          <a:xfrm>
            <a:off x="2032000" y="764373"/>
            <a:ext cx="9766300" cy="1293028"/>
          </a:xfrm>
        </p:spPr>
        <p:txBody>
          <a:bodyPr/>
          <a:lstStyle/>
          <a:p>
            <a:r>
              <a:rPr lang="en-US" dirty="0"/>
              <a:t>Vulnerable and vital ecosystem.</a:t>
            </a:r>
          </a:p>
        </p:txBody>
      </p:sp>
      <p:pic>
        <p:nvPicPr>
          <p:cNvPr id="10" name="Content Placeholder 9">
            <a:extLst>
              <a:ext uri="{FF2B5EF4-FFF2-40B4-BE49-F238E27FC236}">
                <a16:creationId xmlns:a16="http://schemas.microsoft.com/office/drawing/2014/main" id="{42631BAC-609E-4FAA-B95A-90B6634B06B4}"/>
              </a:ext>
            </a:extLst>
          </p:cNvPr>
          <p:cNvPicPr>
            <a:picLocks noGrp="1" noChangeAspect="1"/>
          </p:cNvPicPr>
          <p:nvPr>
            <p:ph sz="half" idx="1"/>
          </p:nvPr>
        </p:nvPicPr>
        <p:blipFill>
          <a:blip r:embed="rId2"/>
          <a:stretch>
            <a:fillRect/>
          </a:stretch>
        </p:blipFill>
        <p:spPr>
          <a:xfrm>
            <a:off x="1066602" y="2233854"/>
            <a:ext cx="4851598" cy="3944454"/>
          </a:xfrm>
          <a:prstGeom prst="rect">
            <a:avLst/>
          </a:prstGeom>
        </p:spPr>
      </p:pic>
      <p:pic>
        <p:nvPicPr>
          <p:cNvPr id="11" name="Content Placeholder 10">
            <a:extLst>
              <a:ext uri="{FF2B5EF4-FFF2-40B4-BE49-F238E27FC236}">
                <a16:creationId xmlns:a16="http://schemas.microsoft.com/office/drawing/2014/main" id="{D001DDF6-7CF1-4DA9-9101-9C836816EF44}"/>
              </a:ext>
            </a:extLst>
          </p:cNvPr>
          <p:cNvPicPr>
            <a:picLocks noGrp="1" noChangeAspect="1"/>
          </p:cNvPicPr>
          <p:nvPr>
            <p:ph sz="half" idx="2"/>
          </p:nvPr>
        </p:nvPicPr>
        <p:blipFill>
          <a:blip r:embed="rId3"/>
          <a:stretch>
            <a:fillRect/>
          </a:stretch>
        </p:blipFill>
        <p:spPr>
          <a:xfrm>
            <a:off x="6487916" y="2193925"/>
            <a:ext cx="5069084" cy="4024313"/>
          </a:xfrm>
          <a:prstGeom prst="rect">
            <a:avLst/>
          </a:prstGeom>
        </p:spPr>
      </p:pic>
    </p:spTree>
    <p:extLst>
      <p:ext uri="{BB962C8B-B14F-4D97-AF65-F5344CB8AC3E}">
        <p14:creationId xmlns:p14="http://schemas.microsoft.com/office/powerpoint/2010/main" val="2878842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616832-326F-4CD3-8783-4509DD5E640A}"/>
              </a:ext>
            </a:extLst>
          </p:cNvPr>
          <p:cNvSpPr>
            <a:spLocks noGrp="1"/>
          </p:cNvSpPr>
          <p:nvPr>
            <p:ph type="title"/>
          </p:nvPr>
        </p:nvSpPr>
        <p:spPr/>
        <p:txBody>
          <a:bodyPr/>
          <a:lstStyle/>
          <a:p>
            <a:r>
              <a:rPr lang="en-US" dirty="0"/>
              <a:t>Sigatoka sands dunes.</a:t>
            </a:r>
          </a:p>
        </p:txBody>
      </p:sp>
      <p:pic>
        <p:nvPicPr>
          <p:cNvPr id="7" name="Content Placeholder 6">
            <a:extLst>
              <a:ext uri="{FF2B5EF4-FFF2-40B4-BE49-F238E27FC236}">
                <a16:creationId xmlns:a16="http://schemas.microsoft.com/office/drawing/2014/main" id="{EA2EB747-B626-4956-9135-3ED5EA3CD033}"/>
              </a:ext>
            </a:extLst>
          </p:cNvPr>
          <p:cNvPicPr>
            <a:picLocks noGrp="1" noChangeAspect="1"/>
          </p:cNvPicPr>
          <p:nvPr>
            <p:ph idx="1"/>
          </p:nvPr>
        </p:nvPicPr>
        <p:blipFill>
          <a:blip r:embed="rId2"/>
          <a:stretch>
            <a:fillRect/>
          </a:stretch>
        </p:blipFill>
        <p:spPr>
          <a:xfrm>
            <a:off x="2518832" y="2193925"/>
            <a:ext cx="8987368" cy="4024313"/>
          </a:xfrm>
          <a:prstGeom prst="rect">
            <a:avLst/>
          </a:prstGeom>
        </p:spPr>
      </p:pic>
    </p:spTree>
    <p:extLst>
      <p:ext uri="{BB962C8B-B14F-4D97-AF65-F5344CB8AC3E}">
        <p14:creationId xmlns:p14="http://schemas.microsoft.com/office/powerpoint/2010/main" val="80473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0D16-2450-4F55-9CDA-40763F596CF2}"/>
              </a:ext>
            </a:extLst>
          </p:cNvPr>
          <p:cNvSpPr>
            <a:spLocks noGrp="1"/>
          </p:cNvSpPr>
          <p:nvPr>
            <p:ph type="title"/>
          </p:nvPr>
        </p:nvSpPr>
        <p:spPr>
          <a:xfrm>
            <a:off x="1066799" y="764373"/>
            <a:ext cx="10439399" cy="1293028"/>
          </a:xfrm>
        </p:spPr>
        <p:txBody>
          <a:bodyPr/>
          <a:lstStyle/>
          <a:p>
            <a:r>
              <a:rPr lang="en-US" dirty="0"/>
              <a:t>The area under prospect sigatoka.</a:t>
            </a:r>
          </a:p>
        </p:txBody>
      </p:sp>
      <p:pic>
        <p:nvPicPr>
          <p:cNvPr id="4" name="Content Placeholder 3">
            <a:extLst>
              <a:ext uri="{FF2B5EF4-FFF2-40B4-BE49-F238E27FC236}">
                <a16:creationId xmlns:a16="http://schemas.microsoft.com/office/drawing/2014/main" id="{5C35134E-E727-400D-8573-0E78A0740B2F}"/>
              </a:ext>
            </a:extLst>
          </p:cNvPr>
          <p:cNvPicPr>
            <a:picLocks noGrp="1" noChangeAspect="1"/>
          </p:cNvPicPr>
          <p:nvPr>
            <p:ph idx="1"/>
          </p:nvPr>
        </p:nvPicPr>
        <p:blipFill>
          <a:blip r:embed="rId2"/>
          <a:stretch>
            <a:fillRect/>
          </a:stretch>
        </p:blipFill>
        <p:spPr>
          <a:xfrm>
            <a:off x="1930400" y="2193925"/>
            <a:ext cx="9575799" cy="4244975"/>
          </a:xfrm>
          <a:prstGeom prst="rect">
            <a:avLst/>
          </a:prstGeom>
        </p:spPr>
      </p:pic>
    </p:spTree>
    <p:extLst>
      <p:ext uri="{BB962C8B-B14F-4D97-AF65-F5344CB8AC3E}">
        <p14:creationId xmlns:p14="http://schemas.microsoft.com/office/powerpoint/2010/main" val="2348939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60A73-40E5-4854-BD09-5F263FBCF106}"/>
              </a:ext>
            </a:extLst>
          </p:cNvPr>
          <p:cNvSpPr>
            <a:spLocks noGrp="1"/>
          </p:cNvSpPr>
          <p:nvPr>
            <p:ph type="title"/>
          </p:nvPr>
        </p:nvSpPr>
        <p:spPr/>
        <p:txBody>
          <a:bodyPr/>
          <a:lstStyle/>
          <a:p>
            <a:r>
              <a:rPr lang="en-US" dirty="0"/>
              <a:t>Sigatoka sand dunes.</a:t>
            </a:r>
          </a:p>
        </p:txBody>
      </p:sp>
      <p:pic>
        <p:nvPicPr>
          <p:cNvPr id="4" name="Content Placeholder 3">
            <a:extLst>
              <a:ext uri="{FF2B5EF4-FFF2-40B4-BE49-F238E27FC236}">
                <a16:creationId xmlns:a16="http://schemas.microsoft.com/office/drawing/2014/main" id="{6AE473B2-F344-4B60-88C5-7C90354CD53A}"/>
              </a:ext>
            </a:extLst>
          </p:cNvPr>
          <p:cNvPicPr>
            <a:picLocks noGrp="1" noChangeAspect="1"/>
          </p:cNvPicPr>
          <p:nvPr>
            <p:ph idx="1"/>
          </p:nvPr>
        </p:nvPicPr>
        <p:blipFill>
          <a:blip r:embed="rId2"/>
          <a:stretch>
            <a:fillRect/>
          </a:stretch>
        </p:blipFill>
        <p:spPr>
          <a:xfrm>
            <a:off x="1624541" y="2193925"/>
            <a:ext cx="9881659" cy="4024313"/>
          </a:xfrm>
          <a:prstGeom prst="rect">
            <a:avLst/>
          </a:prstGeom>
        </p:spPr>
      </p:pic>
    </p:spTree>
    <p:extLst>
      <p:ext uri="{BB962C8B-B14F-4D97-AF65-F5344CB8AC3E}">
        <p14:creationId xmlns:p14="http://schemas.microsoft.com/office/powerpoint/2010/main" val="4106161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A4D2-8CB8-4311-A7E0-819FA66C8955}"/>
              </a:ext>
            </a:extLst>
          </p:cNvPr>
          <p:cNvSpPr>
            <a:spLocks noGrp="1"/>
          </p:cNvSpPr>
          <p:nvPr>
            <p:ph type="title"/>
          </p:nvPr>
        </p:nvSpPr>
        <p:spPr/>
        <p:txBody>
          <a:bodyPr>
            <a:normAutofit/>
          </a:bodyPr>
          <a:lstStyle/>
          <a:p>
            <a:r>
              <a:rPr lang="en-US" sz="3600" b="1" dirty="0"/>
              <a:t>Our Oceans is connected to us</a:t>
            </a:r>
          </a:p>
        </p:txBody>
      </p:sp>
      <p:pic>
        <p:nvPicPr>
          <p:cNvPr id="5" name="Content Placeholder 4">
            <a:extLst>
              <a:ext uri="{FF2B5EF4-FFF2-40B4-BE49-F238E27FC236}">
                <a16:creationId xmlns:a16="http://schemas.microsoft.com/office/drawing/2014/main" id="{942FBB7C-0B2E-42E4-BA4A-3CA7E9708E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8832" y="2193925"/>
            <a:ext cx="8987367" cy="4024313"/>
          </a:xfrm>
        </p:spPr>
      </p:pic>
    </p:spTree>
    <p:extLst>
      <p:ext uri="{BB962C8B-B14F-4D97-AF65-F5344CB8AC3E}">
        <p14:creationId xmlns:p14="http://schemas.microsoft.com/office/powerpoint/2010/main" val="406357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677D-F961-4680-966B-77020517146E}"/>
              </a:ext>
            </a:extLst>
          </p:cNvPr>
          <p:cNvSpPr>
            <a:spLocks noGrp="1"/>
          </p:cNvSpPr>
          <p:nvPr>
            <p:ph type="title"/>
          </p:nvPr>
        </p:nvSpPr>
        <p:spPr/>
        <p:txBody>
          <a:bodyPr/>
          <a:lstStyle/>
          <a:p>
            <a:r>
              <a:rPr lang="en-US" b="1" dirty="0"/>
              <a:t>Sigatoka Diverse ecosystem</a:t>
            </a:r>
          </a:p>
        </p:txBody>
      </p:sp>
      <p:pic>
        <p:nvPicPr>
          <p:cNvPr id="4" name="Content Placeholder 3">
            <a:extLst>
              <a:ext uri="{FF2B5EF4-FFF2-40B4-BE49-F238E27FC236}">
                <a16:creationId xmlns:a16="http://schemas.microsoft.com/office/drawing/2014/main" id="{2EB3E92F-C83F-49B0-8BDA-DAF8B74DA9D4}"/>
              </a:ext>
            </a:extLst>
          </p:cNvPr>
          <p:cNvPicPr>
            <a:picLocks noGrp="1" noChangeAspect="1"/>
          </p:cNvPicPr>
          <p:nvPr>
            <p:ph idx="1"/>
          </p:nvPr>
        </p:nvPicPr>
        <p:blipFill>
          <a:blip r:embed="rId2"/>
          <a:stretch>
            <a:fillRect/>
          </a:stretch>
        </p:blipFill>
        <p:spPr>
          <a:xfrm>
            <a:off x="1624541" y="2193925"/>
            <a:ext cx="9881659" cy="4024313"/>
          </a:xfrm>
          <a:prstGeom prst="rect">
            <a:avLst/>
          </a:prstGeom>
        </p:spPr>
      </p:pic>
    </p:spTree>
    <p:extLst>
      <p:ext uri="{BB962C8B-B14F-4D97-AF65-F5344CB8AC3E}">
        <p14:creationId xmlns:p14="http://schemas.microsoft.com/office/powerpoint/2010/main" val="2664602470"/>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TM04033937[[fn=Vapor Trail]]</Template>
  <TotalTime>288</TotalTime>
  <Words>178</Words>
  <Application>Microsoft Office PowerPoint</Application>
  <PresentationFormat>Widescreen</PresentationFormat>
  <Paragraphs>18</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Century Gothic</vt:lpstr>
      <vt:lpstr>Vapor Trail</vt:lpstr>
      <vt:lpstr>PowerPoint Presentation</vt:lpstr>
      <vt:lpstr>Environmental Justice</vt:lpstr>
      <vt:lpstr>Black sand mining in Fiji. Votua,foreshore, ba – Fiji.</vt:lpstr>
      <vt:lpstr>Vulnerable and vital ecosystem.</vt:lpstr>
      <vt:lpstr>Sigatoka sands dunes.</vt:lpstr>
      <vt:lpstr>The area under prospect sigatoka.</vt:lpstr>
      <vt:lpstr>Sigatoka sand dunes.</vt:lpstr>
      <vt:lpstr>Our Oceans is connected to us</vt:lpstr>
      <vt:lpstr>Sigatoka Diverse ecosystem</vt:lpstr>
      <vt:lpstr>We must not harm her.                     We are the people of the oceans.</vt:lpstr>
      <vt:lpstr>Our own integrity and future is at stake if we do not stand and defend our land.</vt:lpstr>
      <vt:lpstr>It is our duty to protect all life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Columban Fathers</dc:creator>
  <cp:lastModifiedBy>Columban Fathers</cp:lastModifiedBy>
  <cp:revision>13</cp:revision>
  <dcterms:created xsi:type="dcterms:W3CDTF">2022-03-15T23:53:03Z</dcterms:created>
  <dcterms:modified xsi:type="dcterms:W3CDTF">2022-04-26T08:21:18Z</dcterms:modified>
</cp:coreProperties>
</file>